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87" r:id="rId4"/>
    <p:sldId id="299" r:id="rId5"/>
    <p:sldId id="300" r:id="rId6"/>
    <p:sldId id="279" r:id="rId7"/>
    <p:sldId id="302" r:id="rId8"/>
    <p:sldId id="301" r:id="rId9"/>
    <p:sldId id="309" r:id="rId10"/>
    <p:sldId id="304" r:id="rId11"/>
    <p:sldId id="305" r:id="rId12"/>
    <p:sldId id="282" r:id="rId13"/>
    <p:sldId id="307" r:id="rId14"/>
    <p:sldId id="303" r:id="rId15"/>
    <p:sldId id="306" r:id="rId16"/>
    <p:sldId id="308" r:id="rId17"/>
    <p:sldId id="310" r:id="rId18"/>
    <p:sldId id="277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357" autoAdjust="0"/>
    <p:restoredTop sz="94660"/>
  </p:normalViewPr>
  <p:slideViewPr>
    <p:cSldViewPr>
      <p:cViewPr varScale="1">
        <p:scale>
          <a:sx n="85" d="100"/>
          <a:sy n="85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0062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0164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5378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5256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0177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7032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6656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385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8844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8208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0839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E3050-6B5E-487D-B1CD-8212A143496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5EF6-79B2-4B2D-A485-CCCAA50FAF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935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5208" y="980728"/>
            <a:ext cx="7843216" cy="910952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 </a:t>
            </a:r>
            <a:r>
              <a:rPr lang="en-IN" sz="3600" b="1" dirty="0">
                <a:latin typeface="Arial" panose="020B0604020202020204" pitchFamily="34" charset="0"/>
                <a:cs typeface="Arial" panose="020B0604020202020204" pitchFamily="34" charset="0"/>
              </a:rPr>
              <a:t>Treatment of Pelvic floor Dysfunction </a:t>
            </a:r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>
                <a:latin typeface="Arial" pitchFamily="34" charset="0"/>
                <a:cs typeface="Arial" pitchFamily="34" charset="0"/>
              </a:rPr>
              <a:t> Dr. </a:t>
            </a:r>
            <a:r>
              <a:rPr lang="en-IN" dirty="0" err="1" smtClean="0">
                <a:latin typeface="Arial" pitchFamily="34" charset="0"/>
                <a:cs typeface="Arial" pitchFamily="34" charset="0"/>
              </a:rPr>
              <a:t>Sanskruti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N" dirty="0" err="1" smtClean="0">
                <a:latin typeface="Arial" pitchFamily="34" charset="0"/>
                <a:cs typeface="Arial" pitchFamily="34" charset="0"/>
              </a:rPr>
              <a:t>Tahakik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     Dept. Of Community Physiotherapy  </a:t>
            </a: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IN" dirty="0" err="1" smtClean="0">
                <a:latin typeface="Arial" pitchFamily="34" charset="0"/>
                <a:cs typeface="Arial" pitchFamily="34" charset="0"/>
              </a:rPr>
              <a:t>Mgm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 Institute Of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Physiotherapy</a:t>
            </a:r>
          </a:p>
          <a:p>
            <a:r>
              <a:rPr lang="en-IN" dirty="0" smtClean="0">
                <a:latin typeface="Arial" pitchFamily="34" charset="0"/>
                <a:cs typeface="Arial" pitchFamily="34" charset="0"/>
              </a:rPr>
              <a:t>Chh. Sambhajinagar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IN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9341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20688"/>
            <a:ext cx="8263830" cy="5556275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Uterine Prolapse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condition refers to the bulging of or herniation of one or more pelvic organs into or out of the vagina.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Pelvic organ prolapse occur when the muscles, ligaments &amp; fascia that holds these organs in their correct positions becomes weakened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0492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Risk factors for the development of prolapse</a:t>
            </a: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28650" y="2226469"/>
            <a:ext cx="3886200" cy="34630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Confirmed Risk Factor 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Older age. 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Increased body mass index. 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Higher parity Vaginal delivery. 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Constipation.</a:t>
            </a:r>
          </a:p>
          <a:p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240030" indent="-240030">
              <a:lnSpc>
                <a:spcPct val="150000"/>
              </a:lnSpc>
              <a:spcBef>
                <a:spcPts val="525"/>
              </a:spcBef>
              <a:buClr>
                <a:schemeClr val="accent2"/>
              </a:buClr>
              <a:buSzPct val="60000"/>
              <a:buNone/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Possible Risk Factor</a:t>
            </a:r>
          </a:p>
          <a:p>
            <a:pPr marL="240030" indent="-240030">
              <a:lnSpc>
                <a:spcPct val="150000"/>
              </a:lnSpc>
              <a:spcBef>
                <a:spcPts val="525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Intrapartum variables (long second stage of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labour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, episiotomy, epidural analgesia) </a:t>
            </a:r>
          </a:p>
          <a:p>
            <a:pPr marL="240030" indent="-240030">
              <a:lnSpc>
                <a:spcPct val="150000"/>
              </a:lnSpc>
              <a:spcBef>
                <a:spcPts val="525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Increased abdominal pressure. </a:t>
            </a:r>
          </a:p>
          <a:p>
            <a:pPr marL="240030" indent="-240030">
              <a:lnSpc>
                <a:spcPct val="150000"/>
              </a:lnSpc>
              <a:spcBef>
                <a:spcPts val="525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Menopause.</a:t>
            </a:r>
          </a:p>
          <a:p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938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679" y="260648"/>
            <a:ext cx="8229600" cy="493776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en-IN" dirty="0"/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613" t="25595" r="12765" b="25000"/>
          <a:stretch/>
        </p:blipFill>
        <p:spPr bwMode="auto">
          <a:xfrm>
            <a:off x="683568" y="1124744"/>
            <a:ext cx="7923923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77305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6048672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The method of grading most commonly used in the UK was proposed by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Laycock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&amp; Chiarelli 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It is a six-point modelled on the Oxford scale. </a:t>
            </a:r>
          </a:p>
          <a:p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P  power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– which is more correctly the ‘strength’ of the PFM determined</a:t>
            </a:r>
          </a:p>
          <a:p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E  endurance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– i.e. the time  in seconds that a maximum voluntary contraction (MVC) can be held before fatigue.</a:t>
            </a:r>
          </a:p>
          <a:p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R  repetitions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– i.e. the number of MVCs which can be performed (up to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10) interspersed with rests of 4 seconds</a:t>
            </a:r>
          </a:p>
          <a:p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F  fast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– i.e. the number of 1-second contractions (up to 10) performed,</a:t>
            </a:r>
          </a:p>
          <a:p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ECT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– i.e. ‘every contraction timed’ 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90106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740" t="33479" r="11653" b="29593"/>
          <a:stretch/>
        </p:blipFill>
        <p:spPr>
          <a:xfrm>
            <a:off x="611560" y="1340768"/>
            <a:ext cx="8064896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2075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Conservative modalities begin with exercises to strengthen the pelvic floor musculature (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Kegel exercises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Mechanical support devices (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pessaries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) may be used to manage prolapse and the associated symptoms, or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The defect may be 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repaired surgically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16244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65126"/>
            <a:ext cx="8712968" cy="1551706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Care For Older People 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ICOPE)</a:t>
            </a: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 guidelines on community level intervention to manage declines in intrinsic capacity, </a:t>
            </a:r>
            <a:r>
              <a:rPr lang="en-IN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Profile - WHO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496944" cy="4680520"/>
          </a:xfrm>
        </p:spPr>
        <p:txBody>
          <a:bodyPr/>
          <a:lstStyle/>
          <a:p>
            <a:endParaRPr lang="en-IN" b="1" dirty="0"/>
          </a:p>
          <a:p>
            <a:pPr marL="0" indent="0">
              <a:buNone/>
            </a:pPr>
            <a:r>
              <a:rPr lang="en-IN" b="1" dirty="0"/>
              <a:t>Prompted voiding for the management of urinary incontinence can be offered for older people with cognitive impairment. </a:t>
            </a:r>
            <a:endParaRPr lang="en-IN" dirty="0"/>
          </a:p>
          <a:p>
            <a:r>
              <a:rPr lang="en-IN" i="1" dirty="0"/>
              <a:t>Strength of the recommendation: Conditional </a:t>
            </a:r>
            <a:endParaRPr lang="en-IN" dirty="0"/>
          </a:p>
          <a:p>
            <a:r>
              <a:rPr lang="en-IN" i="1" dirty="0"/>
              <a:t>Quality of evidence: Very low </a:t>
            </a:r>
            <a:r>
              <a:rPr lang="en-IN" dirty="0"/>
              <a:t>	</a:t>
            </a:r>
            <a:endParaRPr lang="en-IN" b="1" dirty="0"/>
          </a:p>
          <a:p>
            <a:r>
              <a:rPr lang="en-IN" b="1" dirty="0"/>
              <a:t>Pelvic floor muscle training (PFMT), alone or combined with bladder control strategies and self-monitoring, should be recommended for older women with urinary incontinence (urge, stress or mixed). </a:t>
            </a:r>
            <a:endParaRPr lang="en-IN" dirty="0"/>
          </a:p>
          <a:p>
            <a:r>
              <a:rPr lang="en-IN" i="1" dirty="0"/>
              <a:t>Strength of the recommendation: Strong </a:t>
            </a:r>
            <a:endParaRPr lang="en-IN" dirty="0"/>
          </a:p>
          <a:p>
            <a:r>
              <a:rPr lang="en-IN" i="1" dirty="0"/>
              <a:t>Quality of evidence: Moderate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40330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119814" cy="57002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RODRIGO PEDRAZA ET AL 2014 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The PMR protocols offers a standardized approach to diagnose and manage pelvic floor dysfunction syndromes with potential advantages over traditional biofeedback involving additional interventions and a continuous pelvic floor assessment with management modification over the clinical course.  </a:t>
            </a:r>
          </a:p>
        </p:txBody>
      </p:sp>
    </p:spTree>
    <p:extLst>
      <p:ext uri="{BB962C8B-B14F-4D97-AF65-F5344CB8AC3E}">
        <p14:creationId xmlns:p14="http://schemas.microsoft.com/office/powerpoint/2010/main" xmlns="" val="1540319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Pelvic Muscle Rehabilitation: A Standardized Protocol for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Pelvic Floor Dysfunction Rodrigo Pedraza. </a:t>
            </a:r>
          </a:p>
          <a:p>
            <a:pPr algn="just">
              <a:lnSpc>
                <a:spcPct val="150000"/>
              </a:lnSpc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Pelvic Floor Re-education Principles and Practice Second Edition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Kaven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Baessler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, Bernhard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Schussler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, Kathryn L.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Burgio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, Kate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H.Moore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, Peggy A. Norton, and Stuart L. Stanton (Eds.)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59258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IN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1755308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628445" cy="582959"/>
          </a:xfrm>
        </p:spPr>
        <p:txBody>
          <a:bodyPr>
            <a:noAutofit/>
          </a:bodyPr>
          <a:lstStyle/>
          <a:p>
            <a:pPr algn="ctr"/>
            <a:r>
              <a:rPr lang="en-IN" sz="3600" b="1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7914845" cy="432048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IN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cap="none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en-IN" sz="2800" cap="none" dirty="0">
                <a:latin typeface="Arial" panose="020B0604020202020204" pitchFamily="34" charset="0"/>
                <a:cs typeface="Arial" panose="020B0604020202020204" pitchFamily="34" charset="0"/>
              </a:rPr>
              <a:t>Anatomy</a:t>
            </a:r>
          </a:p>
          <a:p>
            <a:pPr>
              <a:lnSpc>
                <a:spcPct val="150000"/>
              </a:lnSpc>
            </a:pPr>
            <a:r>
              <a:rPr lang="en-IN" sz="2800" cap="none" dirty="0">
                <a:latin typeface="Arial" panose="020B0604020202020204" pitchFamily="34" charset="0"/>
                <a:cs typeface="Arial" panose="020B0604020202020204" pitchFamily="34" charset="0"/>
              </a:rPr>
              <a:t>Role of  the physical therapist in pelvic floor dysfunction</a:t>
            </a:r>
          </a:p>
          <a:p>
            <a:pPr>
              <a:lnSpc>
                <a:spcPct val="150000"/>
              </a:lnSpc>
            </a:pPr>
            <a:r>
              <a:rPr lang="en-IN" sz="2800" cap="none" dirty="0">
                <a:latin typeface="Arial" panose="020B0604020202020204" pitchFamily="34" charset="0"/>
                <a:cs typeface="Arial" panose="020B0604020202020204" pitchFamily="34" charset="0"/>
              </a:rPr>
              <a:t>Techniques of pelvic floor muscle re-education</a:t>
            </a:r>
          </a:p>
          <a:p>
            <a:pPr>
              <a:lnSpc>
                <a:spcPct val="150000"/>
              </a:lnSpc>
            </a:pPr>
            <a:r>
              <a:rPr lang="en-IN" sz="2800" cap="none" dirty="0">
                <a:latin typeface="Arial" panose="020B0604020202020204" pitchFamily="34" charset="0"/>
                <a:cs typeface="Arial" panose="020B0604020202020204" pitchFamily="34" charset="0"/>
              </a:rPr>
              <a:t>Recent advances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47519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000" dirty="0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cap="none" dirty="0">
                <a:latin typeface="Arial" panose="020B0604020202020204" pitchFamily="34" charset="0"/>
                <a:cs typeface="Arial" panose="020B0604020202020204" pitchFamily="34" charset="0"/>
              </a:rPr>
              <a:t>Overview anatomy of pelvic floor </a:t>
            </a:r>
          </a:p>
          <a:p>
            <a:pPr algn="just">
              <a:lnSpc>
                <a:spcPct val="150000"/>
              </a:lnSpc>
            </a:pPr>
            <a:r>
              <a:rPr lang="en-IN" sz="2800" cap="none" dirty="0">
                <a:latin typeface="Arial" panose="020B0604020202020204" pitchFamily="34" charset="0"/>
                <a:cs typeface="Arial" panose="020B0604020202020204" pitchFamily="34" charset="0"/>
              </a:rPr>
              <a:t>Dysfunction and treatment </a:t>
            </a:r>
          </a:p>
          <a:p>
            <a:pPr algn="just">
              <a:lnSpc>
                <a:spcPct val="150000"/>
              </a:lnSpc>
            </a:pPr>
            <a:r>
              <a:rPr lang="en-IN" sz="2800" cap="none" dirty="0">
                <a:latin typeface="Arial" panose="020B0604020202020204" pitchFamily="34" charset="0"/>
                <a:cs typeface="Arial" panose="020B0604020202020204" pitchFamily="34" charset="0"/>
              </a:rPr>
              <a:t>Recent advances </a:t>
            </a:r>
          </a:p>
        </p:txBody>
      </p:sp>
    </p:spTree>
    <p:extLst>
      <p:ext uri="{BB962C8B-B14F-4D97-AF65-F5344CB8AC3E}">
        <p14:creationId xmlns:p14="http://schemas.microsoft.com/office/powerpoint/2010/main" xmlns="" val="275719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191822" cy="57722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2400" dirty="0">
              <a:latin typeface="Arial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>
                <a:latin typeface="Arial" charset="0"/>
              </a:rPr>
              <a:t>Introduction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charset="0"/>
              </a:rPr>
              <a:t>The pelvic floor consists of layers of muscle that provide a‘ hammock’ or ‘sling’ from the pubic bone at the front to the coccyx at the back.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charset="0"/>
              </a:rPr>
              <a:t>Its function is to support the pelvic organs—the bladder and rectum, helping to keep these structures in the correct position. 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8267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191822" cy="584430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This network of 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muscles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(e.g.,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levator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ani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muscles), 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fascia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(e.g., urogenital diaphragm,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endopelvic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fascia including the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pubocervical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and rectovaginal), </a:t>
            </a:r>
          </a:p>
          <a:p>
            <a:pPr>
              <a:lnSpc>
                <a:spcPct val="150000"/>
              </a:lnSpc>
            </a:pP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nerves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IN" sz="2400" b="1" dirty="0">
                <a:latin typeface="Arial" panose="020B0604020202020204" pitchFamily="34" charset="0"/>
                <a:cs typeface="Arial" panose="020B0604020202020204" pitchFamily="34" charset="0"/>
              </a:rPr>
              <a:t>ligaments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(e.g., uterosacral and cardinal ligaments) provides support on which the pelvic organs rest. </a:t>
            </a:r>
          </a:p>
        </p:txBody>
      </p:sp>
    </p:spTree>
    <p:extLst>
      <p:ext uri="{BB962C8B-B14F-4D97-AF65-F5344CB8AC3E}">
        <p14:creationId xmlns:p14="http://schemas.microsoft.com/office/powerpoint/2010/main" xmlns="" val="388518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136904" cy="547260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Levator</a:t>
            </a:r>
            <a:r>
              <a:rPr lang="en-U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ani</a:t>
            </a:r>
            <a:r>
              <a:rPr lang="en-U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muscles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Pubococcygeus</a:t>
            </a:r>
            <a:endParaRPr lang="en-US" sz="28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Pubovaginalis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Puborectalis</a:t>
            </a:r>
            <a:endParaRPr lang="en-US" sz="28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Iliococcygeus</a:t>
            </a:r>
            <a:endParaRPr lang="en-US" sz="28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defRPr/>
            </a:pPr>
            <a:endParaRPr lang="en-US" kern="0" dirty="0"/>
          </a:p>
          <a:p>
            <a:pPr marL="274320" lvl="1" indent="0" algn="just">
              <a:lnSpc>
                <a:spcPct val="150000"/>
              </a:lnSpc>
              <a:buNone/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92257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20835" t="8588" r="20215" b="32431"/>
          <a:stretch/>
        </p:blipFill>
        <p:spPr>
          <a:xfrm>
            <a:off x="251520" y="692696"/>
            <a:ext cx="8784976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230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Function:</a:t>
            </a:r>
            <a:b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The pelvic muscles play key role in supporting the bladder. These muscles must not only be able to </a:t>
            </a:r>
            <a:r>
              <a:rPr lang="en-IN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voluntarily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(and rapidly at times) but also maintain a </a:t>
            </a:r>
            <a:r>
              <a:rPr lang="en-IN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 resting tone. </a:t>
            </a:r>
            <a:endParaRPr lang="en-IN" sz="2400" dirty="0">
              <a:solidFill>
                <a:srgbClr val="7030A0"/>
              </a:solidFill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45612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564904"/>
            <a:ext cx="7886700" cy="1325563"/>
          </a:xfrm>
        </p:spPr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Dysfunction </a:t>
            </a:r>
          </a:p>
        </p:txBody>
      </p:sp>
    </p:spTree>
    <p:extLst>
      <p:ext uri="{BB962C8B-B14F-4D97-AF65-F5344CB8AC3E}">
        <p14:creationId xmlns:p14="http://schemas.microsoft.com/office/powerpoint/2010/main" xmlns="" val="2812055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4605</TotalTime>
  <Words>605</Words>
  <Application>Microsoft Office PowerPoint</Application>
  <PresentationFormat>On-screen Show (4:3)</PresentationFormat>
  <Paragraphs>74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Treatment of Pelvic floor Dysfunction </vt:lpstr>
      <vt:lpstr>Contents</vt:lpstr>
      <vt:lpstr>Objective</vt:lpstr>
      <vt:lpstr>Slide 4</vt:lpstr>
      <vt:lpstr>Slide 5</vt:lpstr>
      <vt:lpstr>Slide 6</vt:lpstr>
      <vt:lpstr>Slide 7</vt:lpstr>
      <vt:lpstr>Function: </vt:lpstr>
      <vt:lpstr>Dysfunction </vt:lpstr>
      <vt:lpstr>Slide 10</vt:lpstr>
      <vt:lpstr>Risk factors for the development of prolapse</vt:lpstr>
      <vt:lpstr>Slide 12</vt:lpstr>
      <vt:lpstr>Slide 13</vt:lpstr>
      <vt:lpstr>Slide 14</vt:lpstr>
      <vt:lpstr>Management</vt:lpstr>
      <vt:lpstr>Integrated Care For Older People (ICOPE) guidelines on community level intervention to manage declines in intrinsic capacity, Evidence Profile - WHO</vt:lpstr>
      <vt:lpstr>Slide 17</vt:lpstr>
      <vt:lpstr>References</vt:lpstr>
      <vt:lpstr>THANK YOU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54</cp:revision>
  <dcterms:created xsi:type="dcterms:W3CDTF">2019-02-16T03:37:59Z</dcterms:created>
  <dcterms:modified xsi:type="dcterms:W3CDTF">2024-06-19T04:46:42Z</dcterms:modified>
</cp:coreProperties>
</file>